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0" r:id="rId2"/>
    <p:sldId id="362" r:id="rId3"/>
    <p:sldId id="385" r:id="rId4"/>
    <p:sldId id="386" r:id="rId5"/>
    <p:sldId id="387" r:id="rId6"/>
    <p:sldId id="388" r:id="rId7"/>
    <p:sldId id="390" r:id="rId8"/>
    <p:sldId id="391" r:id="rId9"/>
    <p:sldId id="393" r:id="rId10"/>
    <p:sldId id="394" r:id="rId11"/>
    <p:sldId id="392" r:id="rId12"/>
    <p:sldId id="395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003399"/>
    <a:srgbClr val="006600"/>
    <a:srgbClr val="FFCC66"/>
    <a:srgbClr val="CC3300"/>
    <a:srgbClr val="000099"/>
    <a:srgbClr val="CC0000"/>
    <a:srgbClr val="FFCC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34587" autoAdjust="0"/>
    <p:restoredTop sz="94653" autoAdjust="0"/>
  </p:normalViewPr>
  <p:slideViewPr>
    <p:cSldViewPr>
      <p:cViewPr varScale="1">
        <p:scale>
          <a:sx n="105" d="100"/>
          <a:sy n="105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6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2060"/>
                </a:solidFill>
                <a:latin typeface="Arial" charset="0"/>
              </a:rPr>
              <a:t>Buka koja se generiše na </a:t>
            </a:r>
            <a:r>
              <a:rPr lang="sr-Latn-CS" sz="1000" dirty="0" err="1">
                <a:solidFill>
                  <a:srgbClr val="002060"/>
                </a:solidFill>
                <a:latin typeface="Arial" charset="0"/>
              </a:rPr>
              <a:t>mestu</a:t>
            </a:r>
            <a:r>
              <a:rPr lang="sr-Latn-CS" sz="1000" dirty="0">
                <a:solidFill>
                  <a:srgbClr val="002060"/>
                </a:solidFill>
                <a:latin typeface="Arial" charset="0"/>
              </a:rPr>
              <a:t> izvora buke prostire se kroz okruženje i prenosi ka prijemniku različitim putanjama.</a:t>
            </a: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2060"/>
                </a:solidFill>
              </a:rPr>
              <a:t>Buka se </a:t>
            </a:r>
            <a:r>
              <a:rPr lang="sr-Latn-CS" sz="1000" dirty="0">
                <a:solidFill>
                  <a:srgbClr val="002060"/>
                </a:solidFill>
                <a:latin typeface="Arial" charset="0"/>
              </a:rPr>
              <a:t>na </a:t>
            </a:r>
            <a:r>
              <a:rPr lang="sr-Latn-CS" sz="1000" dirty="0" err="1">
                <a:solidFill>
                  <a:srgbClr val="002060"/>
                </a:solidFill>
                <a:latin typeface="Arial" charset="0"/>
              </a:rPr>
              <a:t>mestu</a:t>
            </a:r>
            <a:r>
              <a:rPr lang="sr-Latn-CS" sz="1000" dirty="0">
                <a:solidFill>
                  <a:srgbClr val="002060"/>
                </a:solidFill>
                <a:latin typeface="Arial" charset="0"/>
              </a:rPr>
              <a:t> prijema doživljava kao problem ukoliko su nivoi buke visoki i ukoliko je njeno trajanje toliko da remeti radne aktivnosti u okruženju. </a:t>
            </a:r>
            <a:endParaRPr lang="hr-HR" sz="1000" dirty="0">
              <a:solidFill>
                <a:srgbClr val="002060"/>
              </a:solidFill>
              <a:latin typeface="Arial" charset="0"/>
            </a:endParaRP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2060"/>
                </a:solidFill>
                <a:latin typeface="Arial" charset="0"/>
              </a:rPr>
              <a:t>Nivo</a:t>
            </a:r>
            <a:r>
              <a:rPr lang="en-US" sz="1000" dirty="0">
                <a:solidFill>
                  <a:srgbClr val="002060"/>
                </a:solidFill>
                <a:latin typeface="Arial" charset="0"/>
              </a:rPr>
              <a:t> buke </a:t>
            </a:r>
            <a:r>
              <a:rPr lang="en-US" sz="1000" dirty="0" err="1">
                <a:solidFill>
                  <a:srgbClr val="002060"/>
                </a:solidFill>
                <a:latin typeface="Arial" charset="0"/>
              </a:rPr>
              <a:t>na</a:t>
            </a:r>
            <a:r>
              <a:rPr lang="en-US" sz="1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rial" charset="0"/>
              </a:rPr>
              <a:t>mestu</a:t>
            </a:r>
            <a:r>
              <a:rPr lang="en-US" sz="1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rial" charset="0"/>
              </a:rPr>
              <a:t>prijemnika</a:t>
            </a:r>
            <a:r>
              <a:rPr lang="en-US" sz="1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sl-SI" sz="1000" dirty="0">
                <a:solidFill>
                  <a:srgbClr val="002060"/>
                </a:solidFill>
                <a:latin typeface="Arial" charset="0"/>
              </a:rPr>
              <a:t>zavisi od</a:t>
            </a:r>
            <a:r>
              <a:rPr lang="hr-HR" sz="1000" dirty="0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rgbClr val="002060"/>
                </a:solidFill>
                <a:latin typeface="Arial" charset="0"/>
              </a:rPr>
              <a:t>Zvučne snage izvora (mašine);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rgbClr val="002060"/>
                </a:solidFill>
              </a:rPr>
              <a:t>Dužine putanje kojom se buka prostire, odnosno rastojanja između izvora buke i prijemnika;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rgbClr val="002060"/>
                </a:solidFill>
              </a:rPr>
              <a:t>Okruženja u kome se nalazi prijemnik.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2060"/>
                </a:solidFill>
                <a:latin typeface="Arial" charset="0"/>
              </a:rPr>
              <a:t>Osnovni principi redukcije buke:</a:t>
            </a:r>
          </a:p>
          <a:p>
            <a:pPr marL="177800" indent="-177800" algn="just">
              <a:spcBef>
                <a:spcPts val="600"/>
              </a:spcBef>
              <a:buClr>
                <a:srgbClr val="990000"/>
              </a:buClr>
              <a:buSzPct val="110000"/>
              <a:buFont typeface="+mj-lt"/>
              <a:buAutoNum type="arabicPeriod"/>
            </a:pPr>
            <a:r>
              <a:rPr lang="hr-HR" sz="1000" dirty="0">
                <a:solidFill>
                  <a:srgbClr val="990000"/>
                </a:solidFill>
                <a:latin typeface="Arial" charset="0"/>
              </a:rPr>
              <a:t>Redukcija na samom izvoru buke ili u njegovoj blizini;</a:t>
            </a:r>
          </a:p>
          <a:p>
            <a:pPr marL="177800" indent="-177800" algn="just">
              <a:spcBef>
                <a:spcPts val="600"/>
              </a:spcBef>
              <a:buClr>
                <a:srgbClr val="990000"/>
              </a:buClr>
              <a:buSzPct val="110000"/>
              <a:buFont typeface="+mj-lt"/>
              <a:buAutoNum type="arabicPeriod"/>
            </a:pPr>
            <a:r>
              <a:rPr lang="hr-HR" sz="1000" dirty="0">
                <a:solidFill>
                  <a:srgbClr val="990000"/>
                </a:solidFill>
              </a:rPr>
              <a:t>Redukcija na putevima prenošenja;</a:t>
            </a:r>
          </a:p>
          <a:p>
            <a:pPr marL="177800" indent="-177800" algn="just">
              <a:spcBef>
                <a:spcPts val="600"/>
              </a:spcBef>
              <a:buClr>
                <a:srgbClr val="990000"/>
              </a:buClr>
              <a:buSzPct val="110000"/>
              <a:buFont typeface="+mj-lt"/>
              <a:buAutoNum type="arabicPeriod"/>
            </a:pPr>
            <a:r>
              <a:rPr lang="hr-HR" sz="1000" dirty="0">
                <a:solidFill>
                  <a:srgbClr val="990000"/>
                </a:solidFill>
              </a:rPr>
              <a:t>Redukcija na </a:t>
            </a:r>
            <a:r>
              <a:rPr lang="hr-HR" sz="1000" dirty="0" err="1">
                <a:solidFill>
                  <a:srgbClr val="990000"/>
                </a:solidFill>
              </a:rPr>
              <a:t>mestu</a:t>
            </a:r>
            <a:r>
              <a:rPr lang="hr-HR" sz="1000" dirty="0">
                <a:solidFill>
                  <a:srgbClr val="990000"/>
                </a:solidFill>
              </a:rPr>
              <a:t> prijemnika.</a:t>
            </a: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2060"/>
                </a:solidFill>
                <a:latin typeface="Arial" charset="0"/>
              </a:rPr>
              <a:t>Primarna </a:t>
            </a:r>
            <a:r>
              <a:rPr lang="sr-Latn-CS" sz="1000" dirty="0" err="1">
                <a:solidFill>
                  <a:srgbClr val="002060"/>
                </a:solidFill>
                <a:latin typeface="Arial" charset="0"/>
              </a:rPr>
              <a:t>mera</a:t>
            </a:r>
            <a:r>
              <a:rPr lang="sr-Latn-CS" sz="1000" dirty="0">
                <a:solidFill>
                  <a:srgbClr val="002060"/>
                </a:solidFill>
                <a:latin typeface="Arial" charset="0"/>
              </a:rPr>
              <a:t> je redukcija buke na samom izvoru.</a:t>
            </a: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2060"/>
                </a:solidFill>
                <a:latin typeface="Arial" charset="0"/>
              </a:rPr>
              <a:t>Pri samom projektovanju i proizvodnji mogu se koristiti metode i tehnologije koje će obezbediti tihi rad izvora buke (mašine). </a:t>
            </a:r>
            <a:endParaRPr lang="hr-HR" sz="1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5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vi-VN" sz="1000" dirty="0">
                <a:solidFill>
                  <a:srgbClr val="002060"/>
                </a:solidFill>
              </a:rPr>
              <a:t>Nove </a:t>
            </a:r>
            <a:r>
              <a:rPr lang="sr-Latn-CS" sz="1000" dirty="0">
                <a:solidFill>
                  <a:srgbClr val="002060"/>
                </a:solidFill>
              </a:rPr>
              <a:t>“</a:t>
            </a:r>
            <a:r>
              <a:rPr lang="vi-VN" sz="1000" dirty="0">
                <a:solidFill>
                  <a:srgbClr val="002060"/>
                </a:solidFill>
              </a:rPr>
              <a:t>tihe</a:t>
            </a:r>
            <a:r>
              <a:rPr lang="sr-Latn-CS" sz="1000" dirty="0">
                <a:solidFill>
                  <a:srgbClr val="002060"/>
                </a:solidFill>
              </a:rPr>
              <a:t>”</a:t>
            </a:r>
            <a:r>
              <a:rPr lang="vi-VN" sz="1000" dirty="0">
                <a:solidFill>
                  <a:srgbClr val="002060"/>
                </a:solidFill>
              </a:rPr>
              <a:t> tehnologije omoguć</a:t>
            </a:r>
            <a:r>
              <a:rPr lang="sr-Latn-CS" sz="1000" dirty="0">
                <a:solidFill>
                  <a:srgbClr val="002060"/>
                </a:solidFill>
              </a:rPr>
              <a:t>uju</a:t>
            </a:r>
            <a:r>
              <a:rPr lang="vi-VN" sz="1000" dirty="0">
                <a:solidFill>
                  <a:srgbClr val="002060"/>
                </a:solidFill>
              </a:rPr>
              <a:t> da neke mašine budu mnogo tiše od konvencijalne bučne opreme.</a:t>
            </a:r>
            <a:endParaRPr lang="sr-Latn-CS" sz="1000" dirty="0">
              <a:solidFill>
                <a:srgbClr val="00206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vi-VN" sz="1000" dirty="0">
                <a:solidFill>
                  <a:srgbClr val="002060"/>
                </a:solidFill>
              </a:rPr>
              <a:t>Na primer</a:t>
            </a:r>
            <a:r>
              <a:rPr lang="sr-Latn-CS" sz="1000" dirty="0">
                <a:solidFill>
                  <a:srgbClr val="002060"/>
                </a:solidFill>
              </a:rPr>
              <a:t>,</a:t>
            </a:r>
            <a:r>
              <a:rPr lang="vi-VN" sz="1000" dirty="0">
                <a:solidFill>
                  <a:srgbClr val="002060"/>
                </a:solidFill>
              </a:rPr>
              <a:t> korišćenje hidrauličnih mašina </a:t>
            </a:r>
            <a:r>
              <a:rPr lang="sr-Latn-CS" sz="1000" dirty="0">
                <a:solidFill>
                  <a:srgbClr val="002060"/>
                </a:solidFill>
              </a:rPr>
              <a:t>je sa aspekta buke daleko </a:t>
            </a:r>
            <a:r>
              <a:rPr lang="vi-VN" sz="1000" dirty="0">
                <a:solidFill>
                  <a:srgbClr val="002060"/>
                </a:solidFill>
              </a:rPr>
              <a:t>prijatnije za </a:t>
            </a:r>
            <a:r>
              <a:rPr lang="sr-Latn-CS" sz="1000" dirty="0">
                <a:solidFill>
                  <a:srgbClr val="002060"/>
                </a:solidFill>
              </a:rPr>
              <a:t>radnika koji ih opslužuje od </a:t>
            </a:r>
            <a:r>
              <a:rPr lang="vi-VN" sz="1000" dirty="0">
                <a:solidFill>
                  <a:srgbClr val="002060"/>
                </a:solidFill>
              </a:rPr>
              <a:t>pneumatskih mašina.</a:t>
            </a:r>
          </a:p>
          <a:p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1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Buka izvora se može smanjiti izolacijom vibracija koje generišu strukturni zvuk, npr. oslanjanjem na elastične podmetače, pojačanim </a:t>
            </a:r>
            <a:r>
              <a:rPr lang="sr-Latn-CS" sz="1000" dirty="0" err="1">
                <a:solidFill>
                  <a:srgbClr val="000066"/>
                </a:solidFill>
                <a:latin typeface="Arial" charset="0"/>
              </a:rPr>
              <a:t>temeljem</a:t>
            </a:r>
            <a:r>
              <a:rPr lang="sr-Latn-CS" sz="1000" dirty="0">
                <a:solidFill>
                  <a:srgbClr val="000066"/>
                </a:solidFill>
                <a:latin typeface="Arial" charset="0"/>
              </a:rPr>
              <a:t> (nosačem) ili odvajanjem od ostale strukture.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1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3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9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2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86104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7584" y="4437112"/>
            <a:ext cx="7488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</a:rPr>
              <a:t>OSNOVNI PRINCIPI REDUKCIJE BUKE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42E700-BB3A-4EDC-96B2-8C79D3309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60" y="2996952"/>
            <a:ext cx="82066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3600" kern="0" dirty="0">
                <a:solidFill>
                  <a:srgbClr val="000066"/>
                </a:solidFill>
                <a:latin typeface="Arial Black" pitchFamily="34" charset="0"/>
              </a:rPr>
              <a:t>ZAŠTITA OD </a:t>
            </a:r>
            <a:r>
              <a:rPr kumimoji="0" lang="sr-Latn-CS" sz="3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BUKE I VIBRACIJA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20170927141356182937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12776"/>
            <a:ext cx="2880000" cy="288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7" name="Rectangle 26"/>
          <p:cNvSpPr/>
          <p:nvPr/>
        </p:nvSpPr>
        <p:spPr>
          <a:xfrm>
            <a:off x="1907704" y="5805264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66"/>
                </a:solidFill>
              </a:rPr>
              <a:t>Dongguan</a:t>
            </a:r>
            <a:r>
              <a:rPr lang="en-US" sz="1600" b="1" dirty="0">
                <a:solidFill>
                  <a:srgbClr val="000066"/>
                </a:solidFill>
              </a:rPr>
              <a:t> </a:t>
            </a:r>
            <a:r>
              <a:rPr lang="en-US" sz="1600" b="1" dirty="0" err="1">
                <a:solidFill>
                  <a:srgbClr val="000066"/>
                </a:solidFill>
              </a:rPr>
              <a:t>Jinghuan</a:t>
            </a:r>
            <a:r>
              <a:rPr lang="en-US" sz="1600" b="1" dirty="0">
                <a:solidFill>
                  <a:srgbClr val="000066"/>
                </a:solidFill>
              </a:rPr>
              <a:t> Environment Equipment Co, Ltd</a:t>
            </a:r>
            <a:endParaRPr lang="sr-Latn-CS" sz="1600" b="1" dirty="0">
              <a:solidFill>
                <a:srgbClr val="000066"/>
              </a:solidFill>
            </a:endParaRPr>
          </a:p>
        </p:txBody>
      </p:sp>
      <p:pic>
        <p:nvPicPr>
          <p:cNvPr id="14" name="Picture 13" descr="2017092714135676001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412776"/>
            <a:ext cx="2880000" cy="2880000"/>
          </a:xfrm>
          <a:prstGeom prst="rect">
            <a:avLst/>
          </a:prstGeom>
        </p:spPr>
      </p:pic>
      <p:pic>
        <p:nvPicPr>
          <p:cNvPr id="16" name="Picture 15" descr="20170927141355869947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2160" y="2637232"/>
            <a:ext cx="2880000" cy="2880000"/>
          </a:xfrm>
          <a:prstGeom prst="rect">
            <a:avLst/>
          </a:prstGeom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Redukcija buke oklapanjem izvora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A809ED6-207D-4F7D-AD0C-483C5D143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30119" t="34033" r="30507" b="23967"/>
          <a:stretch>
            <a:fillRect/>
          </a:stretch>
        </p:blipFill>
        <p:spPr bwMode="auto">
          <a:xfrm>
            <a:off x="5868144" y="1389841"/>
            <a:ext cx="2664000" cy="1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51520" y="908720"/>
            <a:ext cx="8640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Sprečavanje širenja buke na putu njenog prostiranja </a:t>
            </a:r>
            <a:r>
              <a:rPr lang="sr-Latn-CS" sz="1800" b="1" dirty="0">
                <a:solidFill>
                  <a:srgbClr val="000066"/>
                </a:solidFill>
              </a:rPr>
              <a:t>i time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redukcija nivoa buke na mestu prijemnika može se ostvariti postavljanjem:</a:t>
            </a:r>
          </a:p>
          <a:p>
            <a:pPr indent="-288000" algn="just">
              <a:lnSpc>
                <a:spcPct val="15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hr-HR" sz="1800" b="1" dirty="0">
                <a:solidFill>
                  <a:srgbClr val="000066"/>
                </a:solidFill>
              </a:rPr>
              <a:t>Zavesa za zaštitu od buke (akustičke zavese);</a:t>
            </a:r>
          </a:p>
          <a:p>
            <a:pPr indent="-288000" algn="just">
              <a:lnSpc>
                <a:spcPct val="15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hr-HR" sz="1800" b="1" dirty="0">
                <a:solidFill>
                  <a:srgbClr val="000066"/>
                </a:solidFill>
              </a:rPr>
              <a:t>Barijera za zaštitu od buke (akustičke barijere).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 l="29328" t="35300" r="30299" b="19900"/>
          <a:stretch>
            <a:fillRect/>
          </a:stretch>
        </p:blipFill>
        <p:spPr bwMode="auto">
          <a:xfrm>
            <a:off x="231926" y="3111647"/>
            <a:ext cx="4268066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771800" y="5775647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Latn-CS" sz="1600" b="1" i="1" dirty="0">
                <a:solidFill>
                  <a:srgbClr val="990000"/>
                </a:solidFill>
              </a:rPr>
              <a:t>Panel za izradu akustičke barijere</a:t>
            </a:r>
            <a:endParaRPr lang="hr-HR" sz="1600" b="1" i="1" dirty="0">
              <a:solidFill>
                <a:srgbClr val="990000"/>
              </a:solidFill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7668344" y="2484185"/>
            <a:ext cx="1152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600" b="1" i="1" dirty="0">
                <a:solidFill>
                  <a:srgbClr val="990000"/>
                </a:solidFill>
              </a:rPr>
              <a:t>Akustička zavesa</a:t>
            </a:r>
            <a:endParaRPr lang="hr-HR" sz="1600" b="1" i="1" dirty="0">
              <a:solidFill>
                <a:srgbClr val="990000"/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/>
          <a:srcRect l="29396" t="36475" r="30507" b="19694"/>
          <a:stretch>
            <a:fillRect/>
          </a:stretch>
        </p:blipFill>
        <p:spPr bwMode="auto">
          <a:xfrm>
            <a:off x="4572000" y="3111647"/>
            <a:ext cx="4332419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Redukcija buke akustičkim elementima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F8AFD9FA-E825-4BBA-9831-F152FAAB0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52480" y="921494"/>
            <a:ext cx="8640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Akustička obrada prostorije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u kojoj se </a:t>
            </a:r>
            <a:r>
              <a:rPr lang="sr-Latn-CS" sz="1800" b="1" dirty="0">
                <a:solidFill>
                  <a:srgbClr val="000066"/>
                </a:solidFill>
              </a:rPr>
              <a:t>nalazi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izvor</a:t>
            </a:r>
            <a:r>
              <a:rPr lang="sr-Latn-CS" sz="1800" b="1" dirty="0">
                <a:solidFill>
                  <a:srgbClr val="000066"/>
                </a:solidFill>
              </a:rPr>
              <a:t> primenom apsorpcionih komora: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2102830" y="1844824"/>
            <a:ext cx="4938340" cy="4145166"/>
            <a:chOff x="2098774" y="2207220"/>
            <a:chExt cx="4938340" cy="4145166"/>
          </a:xfrm>
        </p:grpSpPr>
        <p:pic>
          <p:nvPicPr>
            <p:cNvPr id="21" name="Picture 8" descr="buka 93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 t="7184"/>
            <a:stretch>
              <a:fillRect/>
            </a:stretch>
          </p:blipFill>
          <p:spPr bwMode="auto">
            <a:xfrm>
              <a:off x="2187674" y="2207220"/>
              <a:ext cx="4391025" cy="410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229375" y="3071988"/>
              <a:ext cx="864096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l-SI" sz="1100" b="1" dirty="0">
                  <a:solidFill>
                    <a:srgbClr val="990000"/>
                  </a:solidFill>
                  <a:latin typeface="Arial" charset="0"/>
                </a:rPr>
                <a:t>Apsorpciona komora</a:t>
              </a:r>
              <a:endParaRPr lang="en-US" sz="1100" b="1" dirty="0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139952" y="6011852"/>
              <a:ext cx="792088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l-SI" sz="1100" b="1" dirty="0">
                  <a:solidFill>
                    <a:srgbClr val="000066"/>
                  </a:solidFill>
                  <a:latin typeface="Arial" charset="0"/>
                </a:rPr>
                <a:t>Parni</a:t>
              </a:r>
            </a:p>
            <a:p>
              <a:pPr algn="ctr"/>
              <a:r>
                <a:rPr lang="sl-SI" sz="1100" b="1" dirty="0">
                  <a:solidFill>
                    <a:srgbClr val="000066"/>
                  </a:solidFill>
                  <a:latin typeface="Arial" charset="0"/>
                </a:rPr>
                <a:t>kotao</a:t>
              </a:r>
              <a:endParaRPr lang="en-US" sz="11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684355" y="2621264"/>
              <a:ext cx="9906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l-SI" sz="1100" b="1" dirty="0">
                  <a:solidFill>
                    <a:srgbClr val="000066"/>
                  </a:solidFill>
                  <a:latin typeface="Arial" charset="0"/>
                </a:rPr>
                <a:t>Izvor buke - ventilator</a:t>
              </a:r>
              <a:endParaRPr lang="en-US" sz="11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4448274" y="2207220"/>
              <a:ext cx="2133600" cy="5699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91440">
              <a:spAutoFit/>
            </a:bodyPr>
            <a:lstStyle/>
            <a:p>
              <a:pPr algn="ctr"/>
              <a:r>
                <a:rPr lang="sl-SI" sz="1400" b="1" dirty="0">
                  <a:solidFill>
                    <a:schemeClr val="bg1"/>
                  </a:solidFill>
                  <a:latin typeface="Arial" charset="0"/>
                </a:rPr>
                <a:t>Primena apsorpcionih komora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5972274" y="4567833"/>
              <a:ext cx="596900" cy="306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 bIns="91440">
              <a:spAutoFit/>
            </a:bodyPr>
            <a:lstStyle/>
            <a:p>
              <a:pPr algn="ctr"/>
              <a:r>
                <a:rPr lang="sl-SI" sz="1100" b="1">
                  <a:solidFill>
                    <a:srgbClr val="000066"/>
                  </a:solidFill>
                  <a:latin typeface="Arial" charset="0"/>
                </a:rPr>
                <a:t>Izlaz</a:t>
              </a:r>
              <a:endParaRPr lang="en-US" sz="11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2098774" y="4161433"/>
              <a:ext cx="444500" cy="3063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 bIns="91440">
              <a:spAutoFit/>
            </a:bodyPr>
            <a:lstStyle/>
            <a:p>
              <a:pPr algn="ctr"/>
              <a:r>
                <a:rPr lang="sl-SI" sz="1100" b="1" dirty="0">
                  <a:solidFill>
                    <a:srgbClr val="000066"/>
                  </a:solidFill>
                  <a:latin typeface="Arial" charset="0"/>
                </a:rPr>
                <a:t>Usis</a:t>
              </a:r>
              <a:endParaRPr lang="en-US" sz="11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4847454" y="6013832"/>
              <a:ext cx="9906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l-SI" sz="1100" b="1" dirty="0">
                  <a:solidFill>
                    <a:srgbClr val="000066"/>
                  </a:solidFill>
                  <a:latin typeface="Arial" charset="0"/>
                </a:rPr>
                <a:t>Izvor buke - ventilator</a:t>
              </a:r>
              <a:endParaRPr lang="en-US" sz="11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6012160" y="5229200"/>
              <a:ext cx="1024954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l-SI" sz="1100" b="1" dirty="0">
                  <a:solidFill>
                    <a:srgbClr val="990000"/>
                  </a:solidFill>
                  <a:latin typeface="Arial" charset="0"/>
                </a:rPr>
                <a:t>Apsorpciona komora</a:t>
              </a:r>
              <a:endParaRPr lang="en-US" sz="1100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1439652" y="6021288"/>
            <a:ext cx="6264696" cy="3847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bIns="91440">
            <a:spAutoFit/>
          </a:bodyPr>
          <a:lstStyle/>
          <a:p>
            <a:pPr algn="ctr"/>
            <a:r>
              <a:rPr lang="sl-SI" sz="1600" b="1" i="1" dirty="0">
                <a:solidFill>
                  <a:srgbClr val="990000"/>
                </a:solidFill>
                <a:latin typeface="Arial" charset="0"/>
              </a:rPr>
              <a:t>Smanjenje buke izvora primenom apsorpcionih komora</a:t>
            </a:r>
            <a:endParaRPr lang="en-US" sz="1600" b="1" i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Redukcija buke akustičkom obradom prostorije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ECFE27B2-2C16-4C9E-A2EA-A99F3B4A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7544" y="1700808"/>
            <a:ext cx="8244056" cy="30963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Uvod;</a:t>
            </a:r>
            <a:endParaRPr lang="en-U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Osnovni principi redukcije buke;</a:t>
            </a:r>
            <a:endParaRPr lang="en-U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Redukcija buke na izvoru;</a:t>
            </a:r>
            <a:endParaRPr lang="en-U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Redukcija buke izolacijom vibracija;</a:t>
            </a:r>
            <a:endParaRPr lang="en-US" sz="1800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Redukcija buke oklapanjem izvora;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Redukcija buke akustičkim elementima.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260648"/>
            <a:ext cx="8276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>
                <a:solidFill>
                  <a:srgbClr val="A50021"/>
                </a:solidFill>
                <a:latin typeface="Arial Black" pitchFamily="34" charset="0"/>
              </a:rPr>
              <a:t>OSNOVNI PRINCIPI REDUKCIJE BUKE</a:t>
            </a:r>
            <a:endParaRPr lang="en-US" sz="2800" b="1" kern="0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4680520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D3E3646-FA51-48E0-AB92-7605A1276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331640" y="1651947"/>
            <a:ext cx="3887472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2060"/>
                </a:solidFill>
                <a:latin typeface="Arial" charset="0"/>
              </a:rPr>
              <a:t>Osnovni principi redukcije buke: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1331640" y="2214443"/>
            <a:ext cx="6407752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Clr>
                <a:srgbClr val="990000"/>
              </a:buClr>
              <a:buSzPct val="110000"/>
              <a:buFont typeface="+mj-lt"/>
              <a:buAutoNum type="arabicPeriod"/>
            </a:pP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Redukcija na samom izvoru buke ili u njegovoj blizini;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Clr>
                <a:srgbClr val="990000"/>
              </a:buClr>
              <a:buSzPct val="110000"/>
              <a:buFont typeface="+mj-lt"/>
              <a:buAutoNum type="arabicPeriod"/>
            </a:pPr>
            <a:r>
              <a:rPr lang="hr-HR" sz="1800" b="1" dirty="0">
                <a:solidFill>
                  <a:srgbClr val="990000"/>
                </a:solidFill>
              </a:rPr>
              <a:t>Redukcija na putevima prenošenja;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Clr>
                <a:srgbClr val="990000"/>
              </a:buClr>
              <a:buSzPct val="110000"/>
              <a:buFont typeface="+mj-lt"/>
              <a:buAutoNum type="arabicPeriod"/>
            </a:pPr>
            <a:r>
              <a:rPr lang="hr-HR" sz="1800" b="1" dirty="0">
                <a:solidFill>
                  <a:srgbClr val="990000"/>
                </a:solidFill>
              </a:rPr>
              <a:t>Redukcija na mestu prijemnika.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Osnovni principi redukcije buke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E3D65C0-69B2-4E89-AC69-B29981E2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Redukcija buke na izvoru buke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grpSp>
        <p:nvGrpSpPr>
          <p:cNvPr id="11" name="Group 8"/>
          <p:cNvGrpSpPr>
            <a:grpSpLocks noChangeAspect="1"/>
          </p:cNvGrpSpPr>
          <p:nvPr/>
        </p:nvGrpSpPr>
        <p:grpSpPr bwMode="auto">
          <a:xfrm>
            <a:off x="694945" y="1700808"/>
            <a:ext cx="7754109" cy="3721649"/>
            <a:chOff x="96" y="2106"/>
            <a:chExt cx="3792" cy="1820"/>
          </a:xfrm>
        </p:grpSpPr>
        <p:pic>
          <p:nvPicPr>
            <p:cNvPr id="14" name="Picture 9" descr="buka 25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30000"/>
            </a:blip>
            <a:srcRect l="2518" t="3566" r="1831" b="2229"/>
            <a:stretch>
              <a:fillRect/>
            </a:stretch>
          </p:blipFill>
          <p:spPr bwMode="auto">
            <a:xfrm>
              <a:off x="96" y="2106"/>
              <a:ext cx="3792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072" y="2168"/>
              <a:ext cx="58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200">
                  <a:solidFill>
                    <a:srgbClr val="FF3300"/>
                  </a:solidFill>
                  <a:latin typeface="Arial" charset="0"/>
                </a:rPr>
                <a:t>Nivo buke</a:t>
              </a:r>
              <a:endParaRPr lang="en-US" sz="120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18" name="Rectangle 15">
            <a:extLst>
              <a:ext uri="{FF2B5EF4-FFF2-40B4-BE49-F238E27FC236}">
                <a16:creationId xmlns:a16="http://schemas.microsoft.com/office/drawing/2014/main" id="{D902032E-16AD-432E-AD37-83015134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56" y="1521619"/>
            <a:ext cx="2700000" cy="384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980728"/>
            <a:ext cx="3420000" cy="246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8613" y="3513135"/>
            <a:ext cx="2880000" cy="286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68511" y="5435932"/>
            <a:ext cx="28073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dirty="0">
                <a:solidFill>
                  <a:srgbClr val="990000"/>
                </a:solidFill>
                <a:latin typeface="Arial" charset="0"/>
              </a:rPr>
              <a:t>Primena perforiranih ploča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092280" y="1652607"/>
            <a:ext cx="17287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>
                <a:solidFill>
                  <a:srgbClr val="990000"/>
                </a:solidFill>
                <a:latin typeface="Arial" charset="0"/>
              </a:rPr>
              <a:t>Korišćenje više užih remenica umesto jedne šire remenice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164288" y="4716433"/>
            <a:ext cx="1728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dirty="0">
                <a:solidFill>
                  <a:srgbClr val="990000"/>
                </a:solidFill>
                <a:latin typeface="Arial" charset="0"/>
              </a:rPr>
              <a:t>Oblaganje zaštitinih ploča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Redukcija buke na izvoru buke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4911BC-5AE4-49A6-8C3C-59BED276A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6" name="Picture 5" descr="buka 23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152400" y="3501008"/>
            <a:ext cx="3600000" cy="30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buka 100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67747" t="20802" r="1619" b="3105"/>
          <a:stretch>
            <a:fillRect/>
          </a:stretch>
        </p:blipFill>
        <p:spPr bwMode="auto">
          <a:xfrm>
            <a:off x="6588224" y="3573336"/>
            <a:ext cx="224148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buka 100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34567" t="20497" r="34569" b="3365"/>
          <a:stretch>
            <a:fillRect/>
          </a:stretch>
        </p:blipFill>
        <p:spPr bwMode="auto">
          <a:xfrm>
            <a:off x="3962400" y="3573336"/>
            <a:ext cx="239128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55984" y="298824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Elastično oslanjanje na </a:t>
            </a:r>
          </a:p>
          <a:p>
            <a:pPr algn="ctr"/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betonski fundamnet</a:t>
            </a:r>
            <a:endParaRPr lang="en-US" sz="16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252664" y="3231129"/>
            <a:ext cx="1903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Pojačani temelj</a:t>
            </a:r>
            <a:endParaRPr lang="en-US" sz="16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589712" y="3231129"/>
            <a:ext cx="2302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rgbClr val="990000"/>
                </a:solidFill>
                <a:latin typeface="Arial" charset="0"/>
              </a:rPr>
              <a:t>Odvajanje od zgrade</a:t>
            </a:r>
            <a:endParaRPr lang="en-US" sz="1600" b="1" dirty="0">
              <a:solidFill>
                <a:srgbClr val="990000"/>
              </a:solidFill>
              <a:latin typeface="Arial" charset="0"/>
            </a:endParaRPr>
          </a:p>
        </p:txBody>
      </p: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3419872" y="969268"/>
            <a:ext cx="2078037" cy="2171700"/>
            <a:chOff x="4355" y="312"/>
            <a:chExt cx="1309" cy="1368"/>
          </a:xfrm>
        </p:grpSpPr>
        <p:pic>
          <p:nvPicPr>
            <p:cNvPr id="30" name="Picture 12" descr="buka 100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</a:blip>
            <a:srcRect l="2315" t="20497" r="67438" b="3671"/>
            <a:stretch>
              <a:fillRect/>
            </a:stretch>
          </p:blipFill>
          <p:spPr bwMode="auto">
            <a:xfrm>
              <a:off x="4355" y="312"/>
              <a:ext cx="1309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4744" y="912"/>
              <a:ext cx="608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sl-SI" sz="1400" b="1" dirty="0">
                  <a:solidFill>
                    <a:srgbClr val="FF3300"/>
                  </a:solidFill>
                  <a:latin typeface="Arial" charset="0"/>
                </a:rPr>
                <a:t>Strukturni zvuk</a:t>
              </a:r>
              <a:endParaRPr lang="en-US" sz="1400" b="1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Redukcija buke izolacijom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49EF899A-D82A-4D1E-B6E6-1D1D02895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Redukcija buke oklapanjem izvora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51520" y="908720"/>
            <a:ext cx="8640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Oklapanje izvora: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Spoljašnji deo oklopa je obično od metala, unutrašnji deo oklopa je perforiran, a međuprostor je ispunjen apsorpcionim materijalom.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62608" y="2630016"/>
            <a:ext cx="3581400" cy="2749550"/>
            <a:chOff x="96" y="1200"/>
            <a:chExt cx="2256" cy="1732"/>
          </a:xfrm>
        </p:grpSpPr>
        <p:pic>
          <p:nvPicPr>
            <p:cNvPr id="38" name="Picture 18" descr="buka 29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 l="2397" t="47452" r="41737" b="7256"/>
            <a:stretch>
              <a:fillRect/>
            </a:stretch>
          </p:blipFill>
          <p:spPr bwMode="auto">
            <a:xfrm>
              <a:off x="96" y="1200"/>
              <a:ext cx="168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1776" y="1737"/>
              <a:ext cx="5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400" b="1" dirty="0">
                  <a:solidFill>
                    <a:srgbClr val="000066"/>
                  </a:solidFill>
                  <a:latin typeface="Arial" charset="0"/>
                </a:rPr>
                <a:t>Zaštitno ogledalo</a:t>
              </a:r>
              <a:endParaRPr lang="en-US" sz="14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628" y="2602"/>
              <a:ext cx="7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1400" b="1" dirty="0">
                  <a:solidFill>
                    <a:srgbClr val="000066"/>
                  </a:solidFill>
                  <a:latin typeface="Arial" charset="0"/>
                </a:rPr>
                <a:t>Apsoprcioni materijal</a:t>
              </a:r>
              <a:endParaRPr lang="en-US" sz="14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44" y="2258"/>
              <a:ext cx="528" cy="528"/>
            </a:xfrm>
            <a:custGeom>
              <a:avLst/>
              <a:gdLst>
                <a:gd name="T0" fmla="*/ 528 w 528"/>
                <a:gd name="T1" fmla="*/ 528 h 528"/>
                <a:gd name="T2" fmla="*/ 192 w 528"/>
                <a:gd name="T3" fmla="*/ 528 h 528"/>
                <a:gd name="T4" fmla="*/ 0 w 528"/>
                <a:gd name="T5" fmla="*/ 0 h 528"/>
                <a:gd name="T6" fmla="*/ 0 60000 65536"/>
                <a:gd name="T7" fmla="*/ 0 60000 65536"/>
                <a:gd name="T8" fmla="*/ 0 60000 65536"/>
                <a:gd name="T9" fmla="*/ 0 w 528"/>
                <a:gd name="T10" fmla="*/ 0 h 528"/>
                <a:gd name="T11" fmla="*/ 528 w 5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528">
                  <a:moveTo>
                    <a:pt x="528" y="528"/>
                  </a:moveTo>
                  <a:lnTo>
                    <a:pt x="192" y="528"/>
                  </a:lnTo>
                  <a:lnTo>
                    <a:pt x="0" y="0"/>
                  </a:ln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sr-Latn-CS" b="1">
                <a:solidFill>
                  <a:srgbClr val="990000"/>
                </a:solidFill>
              </a:endParaRPr>
            </a:p>
          </p:txBody>
        </p:sp>
      </p:grpSp>
      <p:pic>
        <p:nvPicPr>
          <p:cNvPr id="42" name="Picture 22" descr="S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60848"/>
            <a:ext cx="2808000" cy="373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403648" y="6021288"/>
            <a:ext cx="6264696" cy="3847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bIns="91440">
            <a:spAutoFit/>
          </a:bodyPr>
          <a:lstStyle/>
          <a:p>
            <a:pPr algn="ctr"/>
            <a:r>
              <a:rPr lang="sl-SI" sz="1600" b="1" i="1" dirty="0">
                <a:solidFill>
                  <a:srgbClr val="990000"/>
                </a:solidFill>
                <a:latin typeface="Arial" charset="0"/>
              </a:rPr>
              <a:t>Smanjenje buke izvora oklapanjem izvora</a:t>
            </a:r>
            <a:endParaRPr lang="en-US" sz="1600" b="1" i="1" dirty="0">
              <a:solidFill>
                <a:srgbClr val="990000"/>
              </a:solidFill>
              <a:latin typeface="Arial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 flipV="1">
            <a:off x="3733484" y="3253996"/>
            <a:ext cx="386531" cy="24701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5">
            <a:extLst>
              <a:ext uri="{FF2B5EF4-FFF2-40B4-BE49-F238E27FC236}">
                <a16:creationId xmlns:a16="http://schemas.microsoft.com/office/drawing/2014/main" id="{0684AF32-BA6F-4355-86A9-15EAA4F96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403648" y="6021288"/>
            <a:ext cx="6264696" cy="3847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bIns="91440">
            <a:spAutoFit/>
          </a:bodyPr>
          <a:lstStyle/>
          <a:p>
            <a:pPr algn="ctr"/>
            <a:r>
              <a:rPr lang="sl-SI" sz="1600" b="1" i="1" dirty="0">
                <a:solidFill>
                  <a:srgbClr val="990000"/>
                </a:solidFill>
                <a:latin typeface="Arial" charset="0"/>
              </a:rPr>
              <a:t>Učinak različitih konstrukcija za oklapanje izvora buke</a:t>
            </a:r>
            <a:endParaRPr lang="en-US" sz="1600" b="1" i="1" dirty="0">
              <a:solidFill>
                <a:srgbClr val="990000"/>
              </a:solidFill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0804" y="1434517"/>
            <a:ext cx="4025172" cy="1685007"/>
            <a:chOff x="330804" y="1434517"/>
            <a:chExt cx="4025172" cy="1685007"/>
          </a:xfrm>
        </p:grpSpPr>
        <p:pic>
          <p:nvPicPr>
            <p:cNvPr id="21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 t="8309" r="6723" b="7220"/>
            <a:stretch>
              <a:fillRect/>
            </a:stretch>
          </p:blipFill>
          <p:spPr bwMode="auto">
            <a:xfrm>
              <a:off x="330804" y="1434517"/>
              <a:ext cx="3995968" cy="168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3148483" y="1880523"/>
              <a:ext cx="1207493" cy="323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l-GR" sz="1400" b="1" dirty="0">
                  <a:solidFill>
                    <a:srgbClr val="990000"/>
                  </a:solidFill>
                </a:rPr>
                <a:t>Δ</a:t>
              </a:r>
              <a:r>
                <a:rPr lang="sr-Latn-CS" sz="1400" b="1" dirty="0">
                  <a:solidFill>
                    <a:srgbClr val="990000"/>
                  </a:solidFill>
                  <a:latin typeface="Arial" charset="0"/>
                </a:rPr>
                <a:t>L = (3</a:t>
              </a:r>
              <a:r>
                <a:rPr lang="sr-Latn-CS" sz="1400" b="1" dirty="0">
                  <a:solidFill>
                    <a:srgbClr val="990000"/>
                  </a:solidFill>
                  <a:latin typeface="Arial" charset="0"/>
                  <a:sym typeface="Symbol"/>
                </a:rPr>
                <a:t></a:t>
              </a:r>
              <a:r>
                <a:rPr lang="sr-Latn-CS" sz="1400" b="1" dirty="0">
                  <a:solidFill>
                    <a:srgbClr val="990000"/>
                  </a:solidFill>
                  <a:latin typeface="Arial" charset="0"/>
                </a:rPr>
                <a:t>5) dB</a:t>
              </a:r>
              <a:endParaRPr lang="hr-HR" sz="1400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75482" y="1384183"/>
            <a:ext cx="4416998" cy="1727446"/>
            <a:chOff x="4475482" y="1384183"/>
            <a:chExt cx="4416998" cy="1727446"/>
          </a:xfrm>
        </p:grpSpPr>
        <p:pic>
          <p:nvPicPr>
            <p:cNvPr id="20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 t="4031" r="8472"/>
            <a:stretch>
              <a:fillRect/>
            </a:stretch>
          </p:blipFill>
          <p:spPr bwMode="auto">
            <a:xfrm>
              <a:off x="4475482" y="1384183"/>
              <a:ext cx="4268893" cy="1727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7596336" y="1996411"/>
              <a:ext cx="1296144" cy="323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l-GR" sz="1400" b="1" dirty="0">
                  <a:solidFill>
                    <a:srgbClr val="990000"/>
                  </a:solidFill>
                </a:rPr>
                <a:t>Δ</a:t>
              </a:r>
              <a:r>
                <a:rPr lang="sr-Latn-CS" sz="1400" b="1" dirty="0">
                  <a:solidFill>
                    <a:srgbClr val="990000"/>
                  </a:solidFill>
                  <a:latin typeface="Arial" charset="0"/>
                </a:rPr>
                <a:t>L = (3</a:t>
              </a:r>
              <a:r>
                <a:rPr lang="sr-Latn-CS" sz="1400" b="1" dirty="0">
                  <a:solidFill>
                    <a:srgbClr val="990000"/>
                  </a:solidFill>
                  <a:latin typeface="Arial" charset="0"/>
                  <a:sym typeface="Symbol"/>
                </a:rPr>
                <a:t></a:t>
              </a:r>
              <a:r>
                <a:rPr lang="sr-Latn-CS" sz="1400" b="1" dirty="0">
                  <a:solidFill>
                    <a:srgbClr val="990000"/>
                  </a:solidFill>
                  <a:latin typeface="Arial" charset="0"/>
                </a:rPr>
                <a:t>10) dB</a:t>
              </a:r>
              <a:endParaRPr lang="hr-HR" sz="1400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92288" y="3789583"/>
            <a:ext cx="4572000" cy="2015681"/>
            <a:chOff x="2592288" y="3789583"/>
            <a:chExt cx="4572000" cy="2015681"/>
          </a:xfrm>
        </p:grpSpPr>
        <p:pic>
          <p:nvPicPr>
            <p:cNvPr id="18" name="Picture 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2288" y="3789583"/>
              <a:ext cx="4572000" cy="2015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5940152" y="4581128"/>
              <a:ext cx="1224136" cy="3958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7200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l-GR" sz="1400" b="1" dirty="0">
                  <a:solidFill>
                    <a:srgbClr val="990000"/>
                  </a:solidFill>
                </a:rPr>
                <a:t>Δ</a:t>
              </a:r>
              <a:r>
                <a:rPr lang="sr-Latn-CS" sz="1400" b="1" dirty="0">
                  <a:solidFill>
                    <a:srgbClr val="990000"/>
                  </a:solidFill>
                  <a:latin typeface="Arial" charset="0"/>
                </a:rPr>
                <a:t>L &gt; 20 dB</a:t>
              </a:r>
              <a:endParaRPr lang="hr-HR" sz="1400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Redukcija buke oklapanjem izvora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65E8A2AE-DAF1-4211-983C-C8B1B753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9" name="Picture 18" descr="2018-newstyle-anti-noise-covers08124943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840" y="1053024"/>
            <a:ext cx="2592000" cy="2592000"/>
          </a:xfrm>
          <a:prstGeom prst="rect">
            <a:avLst/>
          </a:prstGeom>
        </p:spPr>
      </p:pic>
      <p:pic>
        <p:nvPicPr>
          <p:cNvPr id="23" name="Picture 22" descr="2018011011311057116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840" y="3789328"/>
            <a:ext cx="2592000" cy="2592000"/>
          </a:xfrm>
          <a:prstGeom prst="rect">
            <a:avLst/>
          </a:prstGeom>
        </p:spPr>
      </p:pic>
      <p:pic>
        <p:nvPicPr>
          <p:cNvPr id="26" name="Picture 25" descr="201801101131125211621.jpg"/>
          <p:cNvPicPr>
            <a:picLocks noChangeAspect="1"/>
          </p:cNvPicPr>
          <p:nvPr/>
        </p:nvPicPr>
        <p:blipFill>
          <a:blip r:embed="rId5" cstate="print"/>
          <a:srcRect b="29919"/>
          <a:stretch>
            <a:fillRect/>
          </a:stretch>
        </p:blipFill>
        <p:spPr>
          <a:xfrm>
            <a:off x="3517921" y="1931000"/>
            <a:ext cx="5014519" cy="35142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347864" y="1146230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66"/>
                </a:solidFill>
              </a:rPr>
              <a:t>Dongguan</a:t>
            </a:r>
            <a:r>
              <a:rPr lang="en-US" sz="1600" b="1" dirty="0">
                <a:solidFill>
                  <a:srgbClr val="000066"/>
                </a:solidFill>
              </a:rPr>
              <a:t> </a:t>
            </a:r>
            <a:r>
              <a:rPr lang="en-US" sz="1600" b="1" dirty="0" err="1">
                <a:solidFill>
                  <a:srgbClr val="000066"/>
                </a:solidFill>
              </a:rPr>
              <a:t>Jinghuan</a:t>
            </a:r>
            <a:r>
              <a:rPr lang="en-US" sz="1600" b="1" dirty="0">
                <a:solidFill>
                  <a:srgbClr val="000066"/>
                </a:solidFill>
              </a:rPr>
              <a:t> Environment Equipment Co, Ltd</a:t>
            </a:r>
            <a:endParaRPr lang="sr-Latn-CS" sz="1600" b="1" dirty="0">
              <a:solidFill>
                <a:srgbClr val="000066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Redukcija buke oklapanjem izvora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2D5E57E-B8F6-4016-A83A-2ADB1CB2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7836</TotalTime>
  <Words>603</Words>
  <Application>Microsoft Office PowerPoint</Application>
  <PresentationFormat>On-screen Show (4:3)</PresentationFormat>
  <Paragraphs>102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901</cp:revision>
  <dcterms:created xsi:type="dcterms:W3CDTF">2012-10-03T09:08:30Z</dcterms:created>
  <dcterms:modified xsi:type="dcterms:W3CDTF">2022-11-02T14:05:42Z</dcterms:modified>
</cp:coreProperties>
</file>